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notesSlides/notesSlide9.xml" ContentType="application/vnd.openxmlformats-officedocument.presentationml.notesSlide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tags/tag24.xml" ContentType="application/vnd.openxmlformats-officedocument.presentationml.tags+xml"/>
  <Override PartName="/ppt/notesSlides/notesSlide11.xml" ContentType="application/vnd.openxmlformats-officedocument.presentationml.notesSlide+xml"/>
  <Override PartName="/ppt/tags/tag25.xml" ContentType="application/vnd.openxmlformats-officedocument.presentationml.tags+xml"/>
  <Override PartName="/ppt/notesSlides/notesSlide12.xml" ContentType="application/vnd.openxmlformats-officedocument.presentationml.notesSlide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ppt/tags/tag28.xml" ContentType="application/vnd.openxmlformats-officedocument.presentationml.tags+xml"/>
  <Override PartName="/ppt/notesSlides/notesSlide15.xml" ContentType="application/vnd.openxmlformats-officedocument.presentationml.notesSlide+xml"/>
  <Override PartName="/ppt/tags/tag29.xml" ContentType="application/vnd.openxmlformats-officedocument.presentationml.tags+xml"/>
  <Override PartName="/ppt/notesSlides/notesSlide16.xml" ContentType="application/vnd.openxmlformats-officedocument.presentationml.notesSlide+xml"/>
  <Override PartName="/ppt/tags/tag30.xml" ContentType="application/vnd.openxmlformats-officedocument.presentationml.tags+xml"/>
  <Override PartName="/ppt/notesSlides/notesSlide17.xml" ContentType="application/vnd.openxmlformats-officedocument.presentationml.notesSlide+xml"/>
  <Override PartName="/ppt/tags/tag31.xml" ContentType="application/vnd.openxmlformats-officedocument.presentationml.tags+xml"/>
  <Override PartName="/ppt/notesSlides/notesSlide18.xml" ContentType="application/vnd.openxmlformats-officedocument.presentationml.notesSlide+xml"/>
  <Override PartName="/ppt/tags/tag32.xml" ContentType="application/vnd.openxmlformats-officedocument.presentationml.tags+xml"/>
  <Override PartName="/ppt/notesSlides/notesSlide19.xml" ContentType="application/vnd.openxmlformats-officedocument.presentationml.notesSlide+xml"/>
  <Override PartName="/ppt/tags/tag33.xml" ContentType="application/vnd.openxmlformats-officedocument.presentationml.tags+xml"/>
  <Override PartName="/ppt/notesSlides/notesSlide20.xml" ContentType="application/vnd.openxmlformats-officedocument.presentationml.notesSlide+xml"/>
  <Override PartName="/ppt/tags/tag34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4"/>
  </p:notesMasterIdLst>
  <p:sldIdLst>
    <p:sldId id="256" r:id="rId3"/>
    <p:sldId id="259" r:id="rId4"/>
    <p:sldId id="260" r:id="rId5"/>
    <p:sldId id="268" r:id="rId6"/>
    <p:sldId id="269" r:id="rId7"/>
    <p:sldId id="257" r:id="rId8"/>
    <p:sldId id="258" r:id="rId9"/>
    <p:sldId id="263" r:id="rId10"/>
    <p:sldId id="264" r:id="rId11"/>
    <p:sldId id="272" r:id="rId12"/>
    <p:sldId id="273" r:id="rId13"/>
    <p:sldId id="261" r:id="rId14"/>
    <p:sldId id="265" r:id="rId15"/>
    <p:sldId id="270" r:id="rId16"/>
    <p:sldId id="274" r:id="rId17"/>
    <p:sldId id="275" r:id="rId18"/>
    <p:sldId id="276" r:id="rId19"/>
    <p:sldId id="279" r:id="rId20"/>
    <p:sldId id="278" r:id="rId21"/>
    <p:sldId id="277" r:id="rId22"/>
    <p:sldId id="271" r:id="rId23"/>
  </p:sldIdLst>
  <p:sldSz cx="12192000" cy="6858000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7442" autoAdjust="0"/>
  </p:normalViewPr>
  <p:slideViewPr>
    <p:cSldViewPr>
      <p:cViewPr varScale="1">
        <p:scale>
          <a:sx n="97" d="100"/>
          <a:sy n="97" d="100"/>
        </p:scale>
        <p:origin x="90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>
                <a:latin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>
                <a:latin typeface="微軟正黑體" panose="020B0604030504040204" pitchFamily="34" charset="-120"/>
              </a:defRPr>
            </a:lvl1pPr>
          </a:lstStyle>
          <a:p>
            <a:fld id="{3A590FE9-0B05-44A1-8E28-B3DBBEE66BAB}" type="datetimeFigureOut">
              <a:rPr lang="en-US" altLang="zh-TW" smtClean="0"/>
              <a:pPr/>
              <a:t>2/16/2019</a:t>
            </a:fld>
            <a:endParaRPr lang="zh-TW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>
                <a:latin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>
                <a:latin typeface="微軟正黑體" panose="020B0604030504040204" pitchFamily="34" charset="-120"/>
              </a:defRPr>
            </a:lvl1pPr>
          </a:lstStyle>
          <a:p>
            <a:fld id="{DB5CB03D-52F8-45FC-9D51-CC9AF1B89DEC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953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微軟正黑體" panose="020B0604030504040204" pitchFamily="34" charset="-120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微軟正黑體" panose="020B0604030504040204" pitchFamily="34" charset="-120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微軟正黑體" panose="020B0604030504040204" pitchFamily="34" charset="-120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微軟正黑體" panose="020B0604030504040204" pitchFamily="34" charset="-120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微軟正黑體" panose="020B0604030504040204" pitchFamily="34" charset="-120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493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10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42748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96390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8134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33527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51311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8816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545055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85411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460044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19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98031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356279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20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924684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21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6210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CSS</a:t>
            </a:r>
            <a:r>
              <a:rPr lang="zh-TW" altLang="en-US" dirty="0" smtClean="0"/>
              <a:t> 選取器 </a:t>
            </a:r>
            <a:r>
              <a:rPr lang="en-US" altLang="zh-TW" dirty="0" smtClean="0"/>
              <a:t>(Selector)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TW" dirty="0" smtClean="0"/>
              <a:t>. </a:t>
            </a:r>
            <a:r>
              <a:rPr lang="zh-TW" altLang="en-US" dirty="0" smtClean="0"/>
              <a:t>類別選取器 </a:t>
            </a:r>
            <a:r>
              <a:rPr lang="en-US" altLang="zh-TW" dirty="0" smtClean="0"/>
              <a:t>(Dot is Class Selector)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TW" dirty="0" smtClean="0"/>
              <a:t># ID </a:t>
            </a:r>
            <a:r>
              <a:rPr lang="zh-TW" altLang="en-US" dirty="0" smtClean="0"/>
              <a:t>選取器 </a:t>
            </a:r>
            <a:r>
              <a:rPr lang="en-US" altLang="zh-TW" dirty="0" smtClean="0"/>
              <a:t>(Sharp is ID Selector)</a:t>
            </a:r>
          </a:p>
          <a:p>
            <a:r>
              <a:rPr lang="en-US" altLang="zh-TW" dirty="0" err="1" smtClean="0"/>
              <a:t>CSS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的屬性及其屬性值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Propertiy</a:t>
            </a:r>
            <a:r>
              <a:rPr lang="en-US" altLang="zh-TW" dirty="0" smtClean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TW" altLang="en-US" dirty="0" smtClean="0"/>
              <a:t>常見的 </a:t>
            </a:r>
            <a:r>
              <a:rPr lang="en-US" altLang="zh-TW" dirty="0" smtClean="0"/>
              <a:t>font-family</a:t>
            </a:r>
            <a:r>
              <a:rPr lang="zh-TW" altLang="en-US" dirty="0" smtClean="0"/>
              <a:t>、</a:t>
            </a:r>
            <a:r>
              <a:rPr lang="en-US" altLang="zh-TW" dirty="0" smtClean="0"/>
              <a:t>font-size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9770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52229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868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8375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88470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72078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altLang="zh-TW" smtClean="0"/>
              <a:pPr/>
              <a:t>9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5962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dkB2f2" TargetMode="Externa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dkB2f2" TargetMode="Externa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hyperlink" Target="https://goo.gl/dkB2f2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latinLnBrk="0">
              <a:defRPr lang="zh-TW"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 latinLnBrk="0">
              <a:buNone/>
              <a:defRPr lang="zh-TW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zh-TW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90"/>
            <a:chOff x="-3765" y="4832896"/>
            <a:chExt cx="9147765" cy="2032194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zh-TW" altLang="en-US" sz="1800" dirty="0">
                <a:latin typeface="微軟正黑體" panose="020B0604030504040204" pitchFamily="34" charset="-12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zh-TW" altLang="en-US" sz="1800" dirty="0">
                <a:latin typeface="微軟正黑體" panose="020B0604030504040204" pitchFamily="34" charset="-12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9"/>
              <a:ext cx="9144000" cy="1981201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zh-TW" altLang="en-US" sz="1800" dirty="0">
                <a:latin typeface="微軟正黑體" panose="020B0604030504040204" pitchFamily="34" charset="-12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zh-TW">
                <a:solidFill>
                  <a:srgbClr val="FFFFFF"/>
                </a:solidFill>
              </a:defRPr>
            </a:lvl1pPr>
            <a:extLst/>
          </a:lstStyle>
          <a:p>
            <a:fld id="{6AD332A9-A513-4C61-9335-E1F2605A46F4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lang="zh-TW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zh-TW">
                <a:solidFill>
                  <a:srgbClr val="FFFFFF"/>
                </a:solidFill>
              </a:defRPr>
            </a:lvl1pPr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  <p:pic>
        <p:nvPicPr>
          <p:cNvPr id="4" name="圖片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871" y="-10245"/>
            <a:ext cx="2280259" cy="228025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垂直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zh-T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2DB49-675C-4D24-92F3-D1ABF3036A93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zh-T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32BD-55B8-4348-A1E4-33DF5F566579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zh-T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C674F-D7C3-42C1-AD1E-B0BED4561782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頁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latinLnBrk="0">
              <a:buNone/>
              <a:defRPr lang="zh-TW"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 latinLnBrk="0">
              <a:buNone/>
              <a:defRPr lang="zh-TW" sz="2300">
                <a:solidFill>
                  <a:schemeClr val="tx1"/>
                </a:solidFill>
              </a:defRPr>
            </a:lvl1pPr>
            <a:lvl2pPr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5A37F-3569-42AD-B60D-FF01FCE08351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zh-T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zh-T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523D5-096A-4E3D-B4EB-8EA44954E34E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 latinLnBrk="0">
              <a:defRPr lang="zh-TW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 latinLnBrk="0">
              <a:buNone/>
              <a:defRPr lang="zh-TW" sz="2400" b="0">
                <a:solidFill>
                  <a:schemeClr val="bg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 latinLnBrk="0">
              <a:buNone/>
              <a:defRPr lang="zh-TW" sz="2400" b="0">
                <a:solidFill>
                  <a:schemeClr val="bg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zh-TW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 latinLnBrk="0">
              <a:spcBef>
                <a:spcPts val="0"/>
              </a:spcBef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zh-T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1E18D9-B8DB-4406-8F95-56E39A2771C4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955248" y="6167046"/>
            <a:ext cx="5140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>
                <a:latin typeface="微軟正黑體" panose="020B0604030504040204" pitchFamily="34" charset="-120"/>
              </a:rPr>
              <a:t>阿力獅的教室</a:t>
            </a:r>
            <a:endParaRPr lang="en-US" altLang="zh-TW" sz="1800" dirty="0" smtClean="0">
              <a:latin typeface="微軟正黑體" panose="020B0604030504040204" pitchFamily="34" charset="-120"/>
            </a:endParaRPr>
          </a:p>
          <a:p>
            <a:r>
              <a:rPr lang="en-US" altLang="zh-TW" sz="1800" dirty="0" smtClean="0">
                <a:latin typeface="微軟正黑體" panose="020B0604030504040204" pitchFamily="34" charset="-120"/>
                <a:hlinkClick r:id="rId3"/>
              </a:rPr>
              <a:t>https://www.alexclassroom.com</a:t>
            </a:r>
            <a:endParaRPr lang="en-US" altLang="zh-TW" sz="1800" dirty="0" smtClean="0">
              <a:latin typeface="微軟正黑體" panose="020B0604030504040204" pitchFamily="34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5944008"/>
            <a:ext cx="908720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3A80E4-C9FF-49B0-9412-ED698BC6445A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2857500"/>
            <a:ext cx="10972800" cy="1143000"/>
          </a:xfrm>
        </p:spPr>
        <p:txBody>
          <a:bodyPr rtlCol="0"/>
          <a:lstStyle>
            <a:lvl1pPr algn="ctr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9C441-F93B-4895-A6A9-0611CC073C4F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 latinLnBrk="0">
              <a:buNone/>
              <a:defRPr lang="zh-TW"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 latinLnBrk="0">
              <a:buNone/>
              <a:defRPr lang="zh-TW" sz="1600"/>
            </a:lvl1pPr>
            <a:lvl2pPr>
              <a:buNone/>
              <a:defRPr lang="zh-TW" sz="1200"/>
            </a:lvl2pPr>
            <a:lvl3pPr>
              <a:buNone/>
              <a:defRPr lang="zh-TW" sz="1000"/>
            </a:lvl3pPr>
            <a:lvl4pPr>
              <a:buNone/>
              <a:defRPr lang="zh-TW" sz="900"/>
            </a:lvl4pPr>
            <a:lvl5pPr>
              <a:buNone/>
              <a:defRPr lang="zh-TW"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 latinLnBrk="0">
              <a:defRPr lang="zh-TW" sz="3200"/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zh-T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A437DC91-4B00-42CD-A8D8-C079850993BD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955248" y="6167046"/>
            <a:ext cx="5140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>
                <a:latin typeface="微軟正黑體" panose="020B0604030504040204" pitchFamily="34" charset="-120"/>
              </a:rPr>
              <a:t>阿力獅的教室</a:t>
            </a:r>
            <a:endParaRPr lang="en-US" altLang="zh-TW" sz="1800" dirty="0" smtClean="0">
              <a:latin typeface="微軟正黑體" panose="020B0604030504040204" pitchFamily="34" charset="-120"/>
            </a:endParaRPr>
          </a:p>
          <a:p>
            <a:r>
              <a:rPr lang="en-US" altLang="zh-TW" sz="1800" dirty="0" smtClean="0">
                <a:latin typeface="微軟正黑體" panose="020B0604030504040204" pitchFamily="34" charset="-120"/>
                <a:hlinkClick r:id="rId3"/>
              </a:rPr>
              <a:t>https://www.alexclassroom.com</a:t>
            </a:r>
            <a:endParaRPr lang="en-US" altLang="zh-TW" sz="1800" dirty="0" smtClean="0">
              <a:latin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5944008"/>
            <a:ext cx="908720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 latinLnBrk="0">
              <a:buNone/>
              <a:defRPr lang="zh-TW" sz="1400"/>
            </a:lvl1pPr>
            <a:lvl2pPr>
              <a:defRPr lang="zh-TW" sz="1200"/>
            </a:lvl2pPr>
            <a:lvl3pPr>
              <a:defRPr lang="zh-TW" sz="1000"/>
            </a:lvl3pPr>
            <a:lvl4pPr>
              <a:defRPr lang="zh-TW" sz="900"/>
            </a:lvl4pPr>
            <a:lvl5pPr>
              <a:defRPr lang="zh-TW"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 latinLnBrk="0">
              <a:buNone/>
              <a:defRPr lang="zh-TW"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zh-T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zh-TW">
                <a:solidFill>
                  <a:schemeClr val="tx1"/>
                </a:solidFill>
              </a:defRPr>
            </a:lvl1pPr>
            <a:extLst/>
          </a:lstStyle>
          <a:p>
            <a:fld id="{1DECF598-BC0B-46F4-ACA9-A614510751CD}" type="datetime1">
              <a:rPr lang="zh-TW" altLang="en-US" smtClean="0"/>
              <a:t>2019/2/16</a:t>
            </a:fld>
            <a:endParaRPr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 latinLnBrk="0">
              <a:defRPr lang="zh-TW">
                <a:solidFill>
                  <a:schemeClr val="tx1"/>
                </a:solidFill>
              </a:defRPr>
            </a:lvl1pPr>
            <a:extLst/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zh-TW">
                <a:solidFill>
                  <a:schemeClr val="tx1"/>
                </a:solidFill>
              </a:defRPr>
            </a:lvl1pPr>
            <a:extLst/>
          </a:lstStyle>
          <a:p>
            <a:fld id="{D18737D0-1F07-487A-BC82-FDF5B924E95B}" type="slidenum">
              <a:rPr/>
              <a:pPr/>
              <a:t>‹#›</a:t>
            </a:fld>
            <a:endParaRPr lang="zh-TW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 latinLnBrk="0">
              <a:buNone/>
              <a:defRPr lang="zh-TW"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zh-TW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sp>
        <p:nvSpPr>
          <p:cNvPr id="14" name="文字方塊 13"/>
          <p:cNvSpPr txBox="1"/>
          <p:nvPr userDrawn="1"/>
        </p:nvSpPr>
        <p:spPr>
          <a:xfrm>
            <a:off x="955248" y="6167046"/>
            <a:ext cx="5140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>
                <a:latin typeface="微軟正黑體" panose="020B0604030504040204" pitchFamily="34" charset="-120"/>
              </a:rPr>
              <a:t>阿力獅的教室</a:t>
            </a:r>
            <a:endParaRPr lang="en-US" altLang="zh-TW" sz="1800" dirty="0" smtClean="0">
              <a:latin typeface="微軟正黑體" panose="020B0604030504040204" pitchFamily="34" charset="-120"/>
            </a:endParaRPr>
          </a:p>
          <a:p>
            <a:r>
              <a:rPr lang="en-US" altLang="zh-TW" sz="1800" dirty="0" smtClean="0">
                <a:latin typeface="微軟正黑體" panose="020B0604030504040204" pitchFamily="34" charset="-120"/>
                <a:hlinkClick r:id="rId4"/>
              </a:rPr>
              <a:t>https://www.alexclassroom.com</a:t>
            </a:r>
            <a:endParaRPr lang="en-US" altLang="zh-TW" sz="1800" dirty="0" smtClean="0">
              <a:latin typeface="微軟正黑體" panose="020B0604030504040204" pitchFamily="34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5944008"/>
            <a:ext cx="908720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goo.gl/dkB2f2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zh-TW" altLang="en-US" sz="1800" dirty="0">
              <a:latin typeface="微軟正黑體" panose="020B0604030504040204" pitchFamily="34" charset="-12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dirty="0"/>
              <a:t>按一下以編輯母片標題樣式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dirty="0"/>
              <a:t>按一下以編輯母片文字樣式</a:t>
            </a:r>
          </a:p>
          <a:p>
            <a:pPr lvl="1" eaLnBrk="1" latinLnBrk="0" hangingPunct="1"/>
            <a:r>
              <a:rPr kumimoji="0" lang="zh-TW" dirty="0"/>
              <a:t>第二層</a:t>
            </a:r>
          </a:p>
          <a:p>
            <a:pPr lvl="2" eaLnBrk="1" latinLnBrk="0" hangingPunct="1"/>
            <a:r>
              <a:rPr kumimoji="0" lang="zh-TW" dirty="0"/>
              <a:t>第三層</a:t>
            </a:r>
          </a:p>
          <a:p>
            <a:pPr lvl="3" eaLnBrk="1" latinLnBrk="0" hangingPunct="1"/>
            <a:r>
              <a:rPr kumimoji="0" lang="zh-TW" dirty="0"/>
              <a:t>第四層</a:t>
            </a:r>
          </a:p>
          <a:p>
            <a:pPr lvl="4" eaLnBrk="1" latinLnBrk="0" hangingPunct="1"/>
            <a:r>
              <a:rPr kumimoji="0" lang="zh-TW" dirty="0"/>
              <a:t>第五層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zh-TW" sz="1000">
                <a:solidFill>
                  <a:schemeClr val="tx1"/>
                </a:solidFill>
                <a:latin typeface="微軟正黑體" panose="020B0604030504040204" pitchFamily="34" charset="-120"/>
              </a:defRPr>
            </a:lvl1pPr>
            <a:extLst/>
          </a:lstStyle>
          <a:p>
            <a:fld id="{340B3D1C-5604-48EF-A5AE-8A23FC025DFD}" type="datetime1">
              <a:rPr lang="en-US" altLang="zh-TW" smtClean="0"/>
              <a:pPr/>
              <a:t>2/16/2019</a:t>
            </a:fld>
            <a:endParaRPr lang="zh-TW" alt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zh-TW" sz="1000">
                <a:solidFill>
                  <a:schemeClr val="tx1"/>
                </a:solidFill>
                <a:latin typeface="微軟正黑體" panose="020B0604030504040204" pitchFamily="34" charset="-120"/>
              </a:defRPr>
            </a:lvl1pPr>
            <a:extLst/>
          </a:lstStyle>
          <a:p>
            <a:endParaRPr lang="zh-TW" alt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zh-TW" sz="1000" b="0">
                <a:solidFill>
                  <a:schemeClr val="tx1"/>
                </a:solidFill>
                <a:latin typeface="微軟正黑體" panose="020B0604030504040204" pitchFamily="34" charset="-120"/>
              </a:defRPr>
            </a:lvl1pPr>
            <a:extLst/>
          </a:lstStyle>
          <a:p>
            <a:fld id="{D18737D0-1F07-487A-BC82-FDF5B924E95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3" name="文字方塊 2"/>
          <p:cNvSpPr txBox="1"/>
          <p:nvPr userDrawn="1"/>
        </p:nvSpPr>
        <p:spPr>
          <a:xfrm>
            <a:off x="955248" y="6167046"/>
            <a:ext cx="5140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>
                <a:latin typeface="微軟正黑體" panose="020B0604030504040204" pitchFamily="34" charset="-120"/>
              </a:rPr>
              <a:t>阿力獅的教室</a:t>
            </a:r>
            <a:endParaRPr lang="en-US" altLang="zh-TW" sz="1800" dirty="0" smtClean="0">
              <a:latin typeface="微軟正黑體" panose="020B0604030504040204" pitchFamily="34" charset="-120"/>
            </a:endParaRPr>
          </a:p>
          <a:p>
            <a:r>
              <a:rPr lang="en-US" altLang="zh-TW" sz="1800" dirty="0" smtClean="0">
                <a:latin typeface="微軟正黑體" panose="020B0604030504040204" pitchFamily="34" charset="-120"/>
                <a:hlinkClick r:id="rId15"/>
              </a:rPr>
              <a:t>https://www.alexclassroom.com</a:t>
            </a:r>
            <a:endParaRPr lang="en-US" altLang="zh-TW" sz="1800" dirty="0" smtClean="0">
              <a:latin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5944008"/>
            <a:ext cx="908720" cy="908720"/>
          </a:xfrm>
          <a:prstGeom prst="rect">
            <a:avLst/>
          </a:prstGeom>
        </p:spPr>
      </p:pic>
    </p:spTree>
    <p:custDataLst>
      <p:tags r:id="rId13"/>
    </p:custData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lang="zh-TW" sz="41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微軟正黑體" panose="020B0604030504040204" pitchFamily="34" charset="-12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lang="zh-TW" sz="2700" kern="1200">
          <a:solidFill>
            <a:schemeClr val="tx1"/>
          </a:solidFill>
          <a:latin typeface="微軟正黑體" panose="020B0604030504040204" pitchFamily="34" charset="-12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lang="zh-TW" sz="2300" kern="1200">
          <a:solidFill>
            <a:schemeClr val="tx1"/>
          </a:solidFill>
          <a:latin typeface="微軟正黑體" panose="020B0604030504040204" pitchFamily="34" charset="-12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lang="zh-TW" sz="2100" kern="1200">
          <a:solidFill>
            <a:schemeClr val="tx1"/>
          </a:solidFill>
          <a:latin typeface="微軟正黑體" panose="020B0604030504040204" pitchFamily="34" charset="-12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lang="zh-TW" sz="1900" kern="1200">
          <a:solidFill>
            <a:schemeClr val="tx1"/>
          </a:solidFill>
          <a:latin typeface="微軟正黑體" panose="020B0604030504040204" pitchFamily="34" charset="-12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lang="zh-TW" sz="1800" kern="1200">
          <a:solidFill>
            <a:schemeClr val="tx1"/>
          </a:solidFill>
          <a:latin typeface="微軟正黑體" panose="020B0604030504040204" pitchFamily="34" charset="-12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lang="zh-TW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lang="zh-TW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lang="zh-TW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zh-TW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hyperlink" Target="https://codex.wordpress.org/Child_Them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5" Type="http://schemas.openxmlformats.org/officeDocument/2006/relationships/hyperlink" Target="https://docs.oceanwp.org/article/128-how-to-add-custom-fonts" TargetMode="External"/><Relationship Id="rId4" Type="http://schemas.openxmlformats.org/officeDocument/2006/relationships/hyperlink" Target="https://docs.oceanwp.org/article/206-add-new-google-fonts-to-the-typography-font-lis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5" Type="http://schemas.openxmlformats.org/officeDocument/2006/relationships/hyperlink" Target="https://developers.google.com/web/fundamentals/performance/optimizing-content-efficiency/webfont-optimization?hl=en" TargetMode="External"/><Relationship Id="rId4" Type="http://schemas.openxmlformats.org/officeDocument/2006/relationships/hyperlink" Target="https://developers.google.com/web/fundamentals/performance/optimizing-content-efficiency/webfont-optimization?hl=zh-t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4" Type="http://schemas.openxmlformats.org/officeDocument/2006/relationships/hyperlink" Target="https://archhosting.net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4.xml"/><Relationship Id="rId5" Type="http://schemas.openxmlformats.org/officeDocument/2006/relationships/image" Target="../media/image3.png"/><Relationship Id="rId4" Type="http://schemas.openxmlformats.org/officeDocument/2006/relationships/hyperlink" Target="https://suo.fyi/AlexL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openxmlformats.org/officeDocument/2006/relationships/hyperlink" Target="https://codepen.io/" TargetMode="External"/><Relationship Id="rId4" Type="http://schemas.openxmlformats.org/officeDocument/2006/relationships/hyperlink" Target="https://css-tricks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hrome.google.com/webstore/detail/fontface-ninja/eljapbgkmlngdpckoiiibecpemleclhh" TargetMode="External"/><Relationship Id="rId3" Type="http://schemas.openxmlformats.org/officeDocument/2006/relationships/notesSlide" Target="../notesSlides/notesSlide7.xml"/><Relationship Id="rId7" Type="http://schemas.openxmlformats.org/officeDocument/2006/relationships/hyperlink" Target="https://chrome.google.com/webstore/detail/colorzilla/bhlhnicpbhignbdhedgjhgdocnmhomnp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hyperlink" Target="https://chrome.google.com/webstore/detail/tape/jmfleijdbicilompnnombcbkcgidbefb" TargetMode="External"/><Relationship Id="rId5" Type="http://schemas.openxmlformats.org/officeDocument/2006/relationships/hyperlink" Target="https://chrome.google.com/webstore/detail/css-peeper/mbnbehikldjhnfehhnaidhjhoofhpehk" TargetMode="External"/><Relationship Id="rId4" Type="http://schemas.openxmlformats.org/officeDocument/2006/relationships/hyperlink" Target="https://tw.wordpress.org/plugins/child-theme-configurator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b="0" dirty="0">
                <a:effectLst/>
              </a:rPr>
              <a:t>新手也學的會</a:t>
            </a:r>
            <a:r>
              <a:rPr lang="zh-TW" altLang="en-US" b="0" dirty="0" smtClean="0">
                <a:effectLst/>
              </a:rPr>
              <a:t>的</a:t>
            </a:r>
            <a:r>
              <a:rPr lang="en-US" altLang="zh-TW" b="0" dirty="0" smtClean="0">
                <a:effectLst/>
              </a:rPr>
              <a:t/>
            </a:r>
            <a:br>
              <a:rPr lang="en-US" altLang="zh-TW" b="0" dirty="0" smtClean="0">
                <a:effectLst/>
              </a:rPr>
            </a:br>
            <a:r>
              <a:rPr lang="zh-TW" altLang="en-US" b="0" dirty="0" smtClean="0">
                <a:effectLst/>
              </a:rPr>
              <a:t>子</a:t>
            </a:r>
            <a:r>
              <a:rPr lang="zh-TW" altLang="en-US" b="0" dirty="0">
                <a:effectLst/>
              </a:rPr>
              <a:t>佈景主題建立及外觀客製化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Alex Lion/</a:t>
            </a:r>
            <a:r>
              <a:rPr lang="zh-TW" altLang="en-US" dirty="0" smtClean="0"/>
              <a:t>鄭軍智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3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10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手動建立子佈景主題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757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官方 </a:t>
            </a:r>
            <a:r>
              <a:rPr lang="en-US" altLang="zh-TW" dirty="0" smtClean="0"/>
              <a:t>Codex </a:t>
            </a:r>
            <a:r>
              <a:rPr lang="zh-TW" altLang="en-US" dirty="0" smtClean="0"/>
              <a:t>文件</a:t>
            </a:r>
            <a:endParaRPr lang="en-US" altLang="zh-TW" dirty="0" smtClean="0"/>
          </a:p>
          <a:p>
            <a:pPr lvl="1"/>
            <a:r>
              <a:rPr lang="en-US" altLang="zh-TW" dirty="0">
                <a:hlinkClick r:id="rId4"/>
              </a:rPr>
              <a:t>https://</a:t>
            </a:r>
            <a:r>
              <a:rPr lang="en-US" altLang="zh-TW" dirty="0" err="1">
                <a:hlinkClick r:id="rId4"/>
              </a:rPr>
              <a:t>codex.wordpress.org</a:t>
            </a:r>
            <a:r>
              <a:rPr lang="en-US" altLang="zh-TW" dirty="0">
                <a:hlinkClick r:id="rId4"/>
              </a:rPr>
              <a:t>/</a:t>
            </a:r>
            <a:r>
              <a:rPr lang="en-US" altLang="zh-TW" dirty="0" err="1">
                <a:hlinkClick r:id="rId4"/>
              </a:rPr>
              <a:t>Child_Themes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11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手動建立子佈景主題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477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實作：</a:t>
            </a:r>
            <a:r>
              <a:rPr lang="en-US" altLang="zh-TW" dirty="0" smtClean="0"/>
              <a:t>CTC </a:t>
            </a:r>
            <a:r>
              <a:rPr lang="zh-TW" altLang="en-US" dirty="0" smtClean="0"/>
              <a:t>建立子佈景主題實作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操作及基礎功能講解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12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390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實作：子</a:t>
            </a:r>
            <a:r>
              <a:rPr lang="zh-TW" altLang="en-US" dirty="0" smtClean="0"/>
              <a:t>佈景主題字型外觀客製化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加上 </a:t>
            </a:r>
            <a:r>
              <a:rPr lang="en-US" altLang="zh-TW" dirty="0" smtClean="0"/>
              <a:t>Google Fonts </a:t>
            </a:r>
            <a:r>
              <a:rPr lang="zh-TW" altLang="en-US" dirty="0" smtClean="0"/>
              <a:t>繁體中文字型支援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13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383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</a:t>
            </a:r>
            <a:r>
              <a:rPr lang="zh-TW" altLang="en-US" dirty="0" smtClean="0"/>
              <a:t>：修改 </a:t>
            </a:r>
            <a:r>
              <a:rPr lang="en-US" altLang="zh-TW" dirty="0" err="1" smtClean="0"/>
              <a:t>header.php</a:t>
            </a:r>
            <a:endParaRPr lang="zh-TW" altLang="en-US" dirty="0"/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為行動版 </a:t>
            </a:r>
            <a:r>
              <a:rPr lang="en-US" altLang="zh-TW" dirty="0" smtClean="0"/>
              <a:t>Chrome </a:t>
            </a:r>
            <a:r>
              <a:rPr lang="zh-TW" altLang="en-US" dirty="0" smtClean="0"/>
              <a:t>網址列增添變化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14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50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15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小聚後補充資料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232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Google Fonts </a:t>
            </a:r>
            <a:r>
              <a:rPr lang="zh-TW" altLang="en-US" dirty="0" smtClean="0"/>
              <a:t>字型完全免費，東亞語言 </a:t>
            </a:r>
            <a:r>
              <a:rPr lang="en-US" altLang="zh-TW" dirty="0" err="1" smtClean="0"/>
              <a:t>CCJK</a:t>
            </a:r>
            <a:r>
              <a:rPr lang="zh-TW" altLang="en-US" dirty="0" smtClean="0"/>
              <a:t> 簡體中文、繁體中文、日文、韓文目前均已推出正式版字型</a:t>
            </a:r>
            <a:endParaRPr lang="en-US" altLang="zh-TW" dirty="0" smtClean="0"/>
          </a:p>
          <a:p>
            <a:r>
              <a:rPr lang="zh-TW" altLang="en-US" dirty="0" smtClean="0"/>
              <a:t>正式版及 </a:t>
            </a:r>
            <a:r>
              <a:rPr lang="en-US" altLang="zh-TW" dirty="0" smtClean="0"/>
              <a:t>Early Access </a:t>
            </a:r>
            <a:r>
              <a:rPr lang="zh-TW" altLang="en-US" dirty="0" smtClean="0"/>
              <a:t>間具備明顯差異差異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正式版可以線上組合字型集並直接產生對應的 </a:t>
            </a:r>
            <a:r>
              <a:rPr lang="en-US" altLang="zh-TW" dirty="0" err="1" smtClean="0"/>
              <a:t>CSS</a:t>
            </a:r>
            <a:r>
              <a:rPr lang="en-US" altLang="zh-TW" dirty="0" smtClean="0"/>
              <a:t> </a:t>
            </a:r>
            <a:r>
              <a:rPr lang="zh-TW" altLang="en-US" dirty="0" smtClean="0"/>
              <a:t>語法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僅有正式版的字型可以透過 </a:t>
            </a:r>
            <a:r>
              <a:rPr lang="en-US" altLang="zh-TW" dirty="0" smtClean="0"/>
              <a:t>WordPress </a:t>
            </a:r>
            <a:r>
              <a:rPr lang="zh-TW" altLang="en-US" dirty="0" smtClean="0"/>
              <a:t>外掛呼叫</a:t>
            </a:r>
            <a:endParaRPr lang="en-US" altLang="zh-TW" dirty="0" smtClean="0"/>
          </a:p>
          <a:p>
            <a:r>
              <a:rPr lang="zh-TW" altLang="en-US" dirty="0" smtClean="0"/>
              <a:t>繁體中文除了正式版的 </a:t>
            </a:r>
            <a:r>
              <a:rPr lang="en-US" altLang="zh-TW" dirty="0" smtClean="0"/>
              <a:t>Noto Sans/Serif TC </a:t>
            </a:r>
            <a:r>
              <a:rPr lang="zh-TW" altLang="en-US" dirty="0" smtClean="0"/>
              <a:t>之外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原本在 </a:t>
            </a:r>
            <a:r>
              <a:rPr lang="en-US" altLang="zh-TW" dirty="0" smtClean="0"/>
              <a:t>Early Access </a:t>
            </a:r>
            <a:r>
              <a:rPr lang="zh-TW" altLang="en-US" dirty="0" smtClean="0"/>
              <a:t>中還提供多種 </a:t>
            </a:r>
            <a:r>
              <a:rPr lang="en-US" altLang="zh-TW" dirty="0" err="1" smtClean="0"/>
              <a:t>cwTeX</a:t>
            </a:r>
            <a:r>
              <a:rPr lang="zh-TW" altLang="en-US" dirty="0" smtClean="0"/>
              <a:t> 字型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因為某種外人不知道的原因，所有 </a:t>
            </a:r>
            <a:r>
              <a:rPr lang="en-US" altLang="zh-TW" dirty="0" err="1" smtClean="0"/>
              <a:t>cwTeX</a:t>
            </a:r>
            <a:r>
              <a:rPr lang="zh-TW" altLang="en-US" dirty="0" smtClean="0"/>
              <a:t> 字型的語法均從 </a:t>
            </a:r>
            <a:r>
              <a:rPr lang="en-US" altLang="zh-TW" dirty="0" smtClean="0"/>
              <a:t>Early Access </a:t>
            </a:r>
            <a:r>
              <a:rPr lang="zh-TW" altLang="en-US" dirty="0" smtClean="0"/>
              <a:t>拿掉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語法還是可以在他處找的到，</a:t>
            </a:r>
            <a:r>
              <a:rPr lang="zh-TW" altLang="en-US" b="1" dirty="0" smtClean="0">
                <a:solidFill>
                  <a:schemeClr val="accent4"/>
                </a:solidFill>
              </a:rPr>
              <a:t>託管在 </a:t>
            </a:r>
            <a:r>
              <a:rPr lang="en-US" altLang="zh-TW" b="1" dirty="0" smtClean="0">
                <a:solidFill>
                  <a:schemeClr val="accent4"/>
                </a:solidFill>
              </a:rPr>
              <a:t>Google </a:t>
            </a:r>
            <a:r>
              <a:rPr lang="zh-TW" altLang="en-US" b="1" dirty="0" smtClean="0">
                <a:solidFill>
                  <a:schemeClr val="accent4"/>
                </a:solidFill>
              </a:rPr>
              <a:t>主機的檔案也都還在</a:t>
            </a:r>
            <a:endParaRPr lang="en-US" altLang="zh-TW" b="1" dirty="0" smtClean="0">
              <a:solidFill>
                <a:schemeClr val="accent4"/>
              </a:solidFill>
            </a:endParaRPr>
          </a:p>
          <a:p>
            <a:pPr lvl="1"/>
            <a:r>
              <a:rPr lang="zh-TW" altLang="en-US" dirty="0" smtClean="0"/>
              <a:t>原因我沒詳查，因為找不到</a:t>
            </a:r>
            <a:r>
              <a:rPr lang="zh-TW" altLang="en-US" b="1" dirty="0" smtClean="0">
                <a:solidFill>
                  <a:schemeClr val="accent4"/>
                </a:solidFill>
              </a:rPr>
              <a:t>官方</a:t>
            </a:r>
            <a:r>
              <a:rPr lang="zh-TW" altLang="en-US" dirty="0" smtClean="0"/>
              <a:t>公告，我對其他</a:t>
            </a:r>
            <a:r>
              <a:rPr lang="zh-TW" altLang="en-US" b="1" dirty="0" smtClean="0">
                <a:solidFill>
                  <a:schemeClr val="accent3"/>
                </a:solidFill>
              </a:rPr>
              <a:t>非</a:t>
            </a:r>
            <a:r>
              <a:rPr lang="zh-TW" altLang="en-US" dirty="0" smtClean="0"/>
              <a:t>官方說法也沒有興趣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找到官方說法的朋友可以回報讓大家知道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16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小聚後補充資料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097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/>
              <a:t>cwTeX</a:t>
            </a:r>
            <a:r>
              <a:rPr lang="zh-TW" altLang="en-US" dirty="0"/>
              <a:t> 字型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Google Fonts Early Access </a:t>
            </a:r>
            <a:r>
              <a:rPr lang="zh-TW" altLang="en-US" dirty="0" smtClean="0"/>
              <a:t>語法</a:t>
            </a:r>
            <a:endParaRPr lang="en-US" altLang="zh-TW" dirty="0"/>
          </a:p>
          <a:p>
            <a:pPr lvl="1"/>
            <a:r>
              <a:rPr lang="zh-TW" altLang="en-US" dirty="0"/>
              <a:t>請自己查，</a:t>
            </a:r>
            <a:r>
              <a:rPr lang="en-US" altLang="zh-TW" dirty="0"/>
              <a:t>Google </a:t>
            </a:r>
            <a:r>
              <a:rPr lang="zh-TW" altLang="en-US" dirty="0"/>
              <a:t>撤下了，我也不想散播</a:t>
            </a:r>
            <a:endParaRPr lang="en-US" altLang="zh-TW" dirty="0"/>
          </a:p>
          <a:p>
            <a:pPr lvl="1"/>
            <a:r>
              <a:rPr lang="zh-TW" altLang="en-US" dirty="0" smtClean="0"/>
              <a:t>原本官方</a:t>
            </a:r>
            <a:r>
              <a:rPr lang="zh-TW" altLang="en-US" dirty="0"/>
              <a:t>提供的語法是 </a:t>
            </a:r>
            <a:r>
              <a:rPr lang="en-US" altLang="zh-TW" dirty="0"/>
              <a:t>@import</a:t>
            </a:r>
          </a:p>
          <a:p>
            <a:pPr lvl="1"/>
            <a:r>
              <a:rPr lang="zh-TW" altLang="en-US" dirty="0"/>
              <a:t>字型</a:t>
            </a:r>
            <a:r>
              <a:rPr lang="zh-TW" altLang="en-US" dirty="0" smtClean="0"/>
              <a:t>名稱內無論有無空格，加引號是一個好習慣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如果要直接將 </a:t>
            </a:r>
            <a:r>
              <a:rPr lang="en-US" altLang="zh-TW" dirty="0" smtClean="0"/>
              <a:t>font-face </a:t>
            </a:r>
            <a:r>
              <a:rPr lang="zh-TW" altLang="en-US" dirty="0" smtClean="0"/>
              <a:t>資料寫在 </a:t>
            </a:r>
            <a:r>
              <a:rPr lang="en-US" altLang="zh-TW" dirty="0" err="1" smtClean="0"/>
              <a:t>CSS</a:t>
            </a:r>
            <a:r>
              <a:rPr lang="en-US" altLang="zh-TW" dirty="0" smtClean="0"/>
              <a:t> </a:t>
            </a:r>
            <a:r>
              <a:rPr lang="zh-TW" altLang="en-US" dirty="0" smtClean="0"/>
              <a:t>檔案中，對應的完整資料只要在網址列貼上 </a:t>
            </a:r>
            <a:r>
              <a:rPr lang="en-US" altLang="zh-TW" dirty="0" smtClean="0"/>
              <a:t>@import </a:t>
            </a:r>
            <a:r>
              <a:rPr lang="zh-TW" altLang="en-US" dirty="0" smtClean="0"/>
              <a:t>後的 </a:t>
            </a:r>
            <a:r>
              <a:rPr lang="en-US" altLang="zh-TW" dirty="0" err="1" smtClean="0"/>
              <a:t>CSS</a:t>
            </a:r>
            <a:r>
              <a:rPr lang="en-US" altLang="zh-TW" dirty="0" smtClean="0"/>
              <a:t> </a:t>
            </a:r>
            <a:r>
              <a:rPr lang="zh-TW" altLang="en-US" dirty="0" smtClean="0"/>
              <a:t>檔案網址，就會顯示出來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17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小聚後補充資料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80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子佈景主題修改程式最佳練習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為 </a:t>
            </a:r>
            <a:r>
              <a:rPr lang="en-US" altLang="zh-TW" dirty="0" err="1" smtClean="0"/>
              <a:t>OceanWP</a:t>
            </a:r>
            <a:r>
              <a:rPr lang="en-US" altLang="zh-TW" dirty="0" smtClean="0"/>
              <a:t> </a:t>
            </a:r>
            <a:r>
              <a:rPr lang="zh-TW" altLang="en-US" dirty="0" smtClean="0"/>
              <a:t>建立子佈景主題，並在其子佈景主題內加入原本程式未內建的 </a:t>
            </a:r>
            <a:r>
              <a:rPr lang="en-US" altLang="zh-TW" dirty="0" smtClean="0"/>
              <a:t>Google Fonts</a:t>
            </a:r>
          </a:p>
          <a:p>
            <a:pPr lvl="2"/>
            <a:r>
              <a:rPr lang="zh-TW" altLang="en-US" dirty="0" smtClean="0">
                <a:hlinkClick r:id="rId4"/>
              </a:rPr>
              <a:t>手動新增尚未加入 </a:t>
            </a:r>
            <a:r>
              <a:rPr lang="en-US" altLang="zh-TW" dirty="0" err="1" smtClean="0">
                <a:hlinkClick r:id="rId4"/>
              </a:rPr>
              <a:t>OceanWP</a:t>
            </a:r>
            <a:r>
              <a:rPr lang="en-US" altLang="zh-TW" dirty="0" smtClean="0">
                <a:hlinkClick r:id="rId4"/>
              </a:rPr>
              <a:t> </a:t>
            </a:r>
            <a:r>
              <a:rPr lang="zh-TW" altLang="en-US" dirty="0" smtClean="0">
                <a:hlinkClick r:id="rId4"/>
              </a:rPr>
              <a:t>的 </a:t>
            </a:r>
            <a:r>
              <a:rPr lang="en-US" altLang="zh-TW" dirty="0" smtClean="0">
                <a:hlinkClick r:id="rId4"/>
              </a:rPr>
              <a:t>Google Fonts </a:t>
            </a:r>
            <a:r>
              <a:rPr lang="zh-TW" altLang="en-US" dirty="0" smtClean="0">
                <a:hlinkClick r:id="rId4"/>
              </a:rPr>
              <a:t>新字型</a:t>
            </a:r>
            <a:endParaRPr lang="en-US" altLang="zh-TW" dirty="0" smtClean="0"/>
          </a:p>
          <a:p>
            <a:pPr lvl="2"/>
            <a:r>
              <a:rPr lang="zh-TW" altLang="en-US" dirty="0" smtClean="0">
                <a:hlinkClick r:id="rId5"/>
              </a:rPr>
              <a:t>手動為 </a:t>
            </a:r>
            <a:r>
              <a:rPr lang="en-US" altLang="zh-TW" dirty="0" err="1" smtClean="0">
                <a:hlinkClick r:id="rId5"/>
              </a:rPr>
              <a:t>OceanWP</a:t>
            </a:r>
            <a:r>
              <a:rPr lang="en-US" altLang="zh-TW" dirty="0" smtClean="0">
                <a:hlinkClick r:id="rId5"/>
              </a:rPr>
              <a:t> </a:t>
            </a:r>
            <a:r>
              <a:rPr lang="zh-TW" altLang="en-US" dirty="0" smtClean="0">
                <a:hlinkClick r:id="rId5"/>
              </a:rPr>
              <a:t>加入其他網頁字型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18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小聚後補充資料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599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Google </a:t>
            </a:r>
            <a:r>
              <a:rPr lang="zh-TW" altLang="en-US" dirty="0" smtClean="0"/>
              <a:t>對於處理網頁字型 </a:t>
            </a:r>
            <a:r>
              <a:rPr lang="en-US" altLang="zh-TW" dirty="0"/>
              <a:t>(Web Font)</a:t>
            </a:r>
            <a:r>
              <a:rPr lang="zh-TW" altLang="en-US" dirty="0" smtClean="0"/>
              <a:t> 的相關文件</a:t>
            </a:r>
            <a:endParaRPr lang="en-US" altLang="zh-TW" dirty="0" smtClean="0"/>
          </a:p>
          <a:p>
            <a:pPr lvl="1"/>
            <a:r>
              <a:rPr lang="zh-TW" altLang="en-US" dirty="0">
                <a:hlinkClick r:id="rId4"/>
              </a:rPr>
              <a:t>網頁字型</a:t>
            </a:r>
            <a:r>
              <a:rPr lang="zh-TW" altLang="en-US" dirty="0" smtClean="0">
                <a:hlinkClick r:id="rId4"/>
              </a:rPr>
              <a:t>最佳化</a:t>
            </a:r>
            <a:endParaRPr lang="en-US" altLang="zh-TW" dirty="0" smtClean="0"/>
          </a:p>
          <a:p>
            <a:pPr lvl="1"/>
            <a:r>
              <a:rPr lang="en-US" altLang="zh-TW" dirty="0">
                <a:hlinkClick r:id="rId5"/>
              </a:rPr>
              <a:t>Web Font </a:t>
            </a:r>
            <a:r>
              <a:rPr lang="en-US" altLang="zh-TW" dirty="0" smtClean="0">
                <a:hlinkClick r:id="rId5"/>
              </a:rPr>
              <a:t>Optimization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19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小聚後補充資料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364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2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內容範圍限制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972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有朋友對我測試網站使用的終生授權主機有興趣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主機商是 </a:t>
            </a:r>
            <a:r>
              <a:rPr lang="en-US" altLang="zh-TW" dirty="0" smtClean="0">
                <a:hlinkClick r:id="rId4"/>
              </a:rPr>
              <a:t>Arch Hosting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主機商官網無此方案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販售終生使用方案的網站，目前並無這項商品</a:t>
            </a:r>
            <a:endParaRPr lang="en-US" altLang="zh-TW" dirty="0" smtClean="0"/>
          </a:p>
          <a:p>
            <a:pPr lvl="1"/>
            <a:r>
              <a:rPr lang="zh-TW" altLang="en-US" dirty="0"/>
              <a:t>已確認該主機商不會再推出這麼低價的</a:t>
            </a:r>
            <a:r>
              <a:rPr lang="zh-TW" altLang="en-US" dirty="0" smtClean="0"/>
              <a:t>方案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20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小聚後補充資料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84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21</a:t>
            </a:fld>
            <a:endParaRPr lang="zh-TW" altLang="en-US"/>
          </a:p>
        </p:txBody>
      </p:sp>
      <p:sp>
        <p:nvSpPr>
          <p:cNvPr id="9" name="標題 4"/>
          <p:cNvSpPr>
            <a:spLocks noGrp="1"/>
          </p:cNvSpPr>
          <p:nvPr>
            <p:ph type="ctrTitle"/>
          </p:nvPr>
        </p:nvSpPr>
        <p:spPr>
          <a:xfrm>
            <a:off x="914400" y="1959279"/>
            <a:ext cx="10363200" cy="1829761"/>
          </a:xfrm>
        </p:spPr>
        <p:txBody>
          <a:bodyPr/>
          <a:lstStyle/>
          <a:p>
            <a:pPr algn="ctr"/>
            <a:r>
              <a:rPr lang="zh-TW" altLang="en-US" dirty="0" smtClean="0"/>
              <a:t>有問題請掃描 </a:t>
            </a:r>
            <a:r>
              <a:rPr lang="en-US" altLang="zh-TW" dirty="0" err="1" smtClean="0"/>
              <a:t>QR</a:t>
            </a:r>
            <a:r>
              <a:rPr lang="en-US" altLang="zh-TW" dirty="0" smtClean="0"/>
              <a:t> </a:t>
            </a:r>
            <a:r>
              <a:rPr lang="zh-TW" altLang="en-US" dirty="0" smtClean="0"/>
              <a:t>碼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或造訪 </a:t>
            </a:r>
            <a:r>
              <a:rPr lang="en-US" altLang="zh-TW" dirty="0" smtClean="0">
                <a:hlinkClick r:id="rId4"/>
              </a:rPr>
              <a:t>https://</a:t>
            </a:r>
            <a:r>
              <a:rPr lang="en-US" altLang="zh-TW" dirty="0" err="1" smtClean="0">
                <a:hlinkClick r:id="rId4"/>
              </a:rPr>
              <a:t>suo.fyi</a:t>
            </a:r>
            <a:r>
              <a:rPr lang="en-US" altLang="zh-TW" dirty="0" smtClean="0">
                <a:hlinkClick r:id="rId4"/>
              </a:rPr>
              <a:t>/</a:t>
            </a:r>
            <a:r>
              <a:rPr lang="en-US" altLang="zh-TW" dirty="0" err="1" smtClean="0">
                <a:hlinkClick r:id="rId4"/>
              </a:rPr>
              <a:t>AlexLion</a:t>
            </a:r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274" y="3861048"/>
            <a:ext cx="2425452" cy="242545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747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CSS</a:t>
            </a:r>
            <a:r>
              <a:rPr lang="zh-TW" altLang="en-US" dirty="0" smtClean="0"/>
              <a:t> 選取器 </a:t>
            </a:r>
            <a:r>
              <a:rPr lang="en-US" altLang="zh-TW" dirty="0" smtClean="0"/>
              <a:t>(Selector)</a:t>
            </a:r>
          </a:p>
          <a:p>
            <a:r>
              <a:rPr lang="en-US" altLang="zh-TW" dirty="0" err="1" smtClean="0"/>
              <a:t>CSS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的屬性 </a:t>
            </a:r>
            <a:r>
              <a:rPr lang="en-US" altLang="zh-TW" dirty="0" smtClean="0"/>
              <a:t>(Property) </a:t>
            </a:r>
            <a:r>
              <a:rPr lang="zh-TW" altLang="en-US" dirty="0" smtClean="0"/>
              <a:t>及其屬性值</a:t>
            </a:r>
            <a:endParaRPr lang="en-US" altLang="zh-TW" dirty="0" smtClean="0"/>
          </a:p>
          <a:p>
            <a:r>
              <a:rPr lang="en-US" altLang="zh-TW" dirty="0" err="1" smtClean="0">
                <a:hlinkClick r:id="rId4"/>
              </a:rPr>
              <a:t>CSS</a:t>
            </a:r>
            <a:r>
              <a:rPr lang="en-US" altLang="zh-TW" dirty="0" smtClean="0">
                <a:hlinkClick r:id="rId4"/>
              </a:rPr>
              <a:t>-Tricks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Almanac</a:t>
            </a:r>
            <a:r>
              <a:rPr lang="zh-TW" altLang="en-US" dirty="0" smtClean="0"/>
              <a:t>：這部分把常用的觀念及屬性全部依照字母列出，並輔以範例解釋。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這個網站還提供了許多觀念釋疑的文章。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英文網站，漂亮、美觀、清爽、清楚。</a:t>
            </a:r>
            <a:endParaRPr lang="en-US" altLang="zh-TW" dirty="0"/>
          </a:p>
          <a:p>
            <a:pPr lvl="1"/>
            <a:r>
              <a:rPr lang="zh-TW" altLang="en-US" dirty="0" smtClean="0"/>
              <a:t>無法理解很多中文同類網站的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醜？</a:t>
            </a:r>
            <a:endParaRPr lang="en-US" altLang="zh-TW" dirty="0"/>
          </a:p>
          <a:p>
            <a:r>
              <a:rPr lang="en-US" altLang="zh-TW" dirty="0" err="1" smtClean="0">
                <a:hlinkClick r:id="rId5"/>
              </a:rPr>
              <a:t>CodePen</a:t>
            </a:r>
            <a:r>
              <a:rPr lang="zh-TW" altLang="en-US" dirty="0" smtClean="0"/>
              <a:t>：絕佳的範例集中及實作練習網站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3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內容範圍限制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856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4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為什麼要建立子佈景主題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380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直接修改佈景主題檔案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佈景主題一旦更新，修改在舊版佈景主題檔案中的任何修訂及變更，全部都會消失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5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為什麼要建立子佈景主題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624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6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需要的外掛及工具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891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WordPress </a:t>
            </a:r>
            <a:r>
              <a:rPr lang="zh-TW" altLang="en-US" dirty="0" smtClean="0"/>
              <a:t>外掛：</a:t>
            </a:r>
            <a:r>
              <a:rPr lang="en-US" altLang="zh-TW" dirty="0" smtClean="0">
                <a:hlinkClick r:id="rId4"/>
              </a:rPr>
              <a:t>Child Theme Configurator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用來偵測佈景主題，進而依據最佳設定建立子佈景主題</a:t>
            </a:r>
            <a:endParaRPr lang="en-US" altLang="zh-TW" dirty="0" smtClean="0"/>
          </a:p>
          <a:p>
            <a:r>
              <a:rPr lang="en-US" altLang="zh-TW" dirty="0" smtClean="0"/>
              <a:t>Chrome </a:t>
            </a:r>
            <a:r>
              <a:rPr lang="zh-TW" altLang="en-US" dirty="0" smtClean="0"/>
              <a:t>擴充功能 </a:t>
            </a:r>
            <a:r>
              <a:rPr lang="en-US" altLang="zh-TW" dirty="0" smtClean="0"/>
              <a:t>(</a:t>
            </a:r>
            <a:r>
              <a:rPr lang="zh-TW" altLang="en-US" dirty="0" smtClean="0"/>
              <a:t>輔助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en-US" altLang="zh-TW" dirty="0" err="1">
                <a:hlinkClick r:id="rId5"/>
              </a:rPr>
              <a:t>CSS</a:t>
            </a:r>
            <a:r>
              <a:rPr lang="en-US" altLang="zh-TW" dirty="0">
                <a:hlinkClick r:id="rId5"/>
              </a:rPr>
              <a:t> </a:t>
            </a:r>
            <a:r>
              <a:rPr lang="en-US" altLang="zh-TW" dirty="0" smtClean="0">
                <a:hlinkClick r:id="rId5"/>
              </a:rPr>
              <a:t>Peeper</a:t>
            </a:r>
            <a:r>
              <a:rPr lang="zh-TW" altLang="en-US" dirty="0" smtClean="0"/>
              <a:t>：用於顯示頁面元素的相關資訊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6"/>
              </a:rPr>
              <a:t>Tape</a:t>
            </a:r>
            <a:r>
              <a:rPr lang="zh-TW" altLang="en-US" dirty="0" smtClean="0"/>
              <a:t>：用於測量頁面元件尺寸，並可在螢幕上標示多條參考線方便測量</a:t>
            </a:r>
            <a:endParaRPr lang="en-US" altLang="zh-TW" dirty="0" smtClean="0"/>
          </a:p>
          <a:p>
            <a:pPr lvl="1"/>
            <a:r>
              <a:rPr lang="en-US" altLang="zh-TW" dirty="0" err="1" smtClean="0">
                <a:hlinkClick r:id="rId7"/>
              </a:rPr>
              <a:t>ColorZilla</a:t>
            </a:r>
            <a:r>
              <a:rPr lang="zh-TW" altLang="en-US" dirty="0" smtClean="0"/>
              <a:t>：螢幕取色器</a:t>
            </a:r>
            <a:endParaRPr lang="en-US" altLang="zh-TW" dirty="0" smtClean="0"/>
          </a:p>
          <a:p>
            <a:pPr lvl="1"/>
            <a:r>
              <a:rPr lang="en-US" altLang="zh-TW" dirty="0" err="1">
                <a:hlinkClick r:id="rId8"/>
              </a:rPr>
              <a:t>Fontface</a:t>
            </a:r>
            <a:r>
              <a:rPr lang="en-US" altLang="zh-TW" dirty="0">
                <a:hlinkClick r:id="rId8"/>
              </a:rPr>
              <a:t> </a:t>
            </a:r>
            <a:r>
              <a:rPr lang="en-US" altLang="zh-TW" dirty="0" smtClean="0">
                <a:hlinkClick r:id="rId8"/>
              </a:rPr>
              <a:t>Ninja</a:t>
            </a:r>
            <a:r>
              <a:rPr lang="zh-TW" altLang="en-US" dirty="0" smtClean="0"/>
              <a:t>：偵測頁面中指定內容使用的字型為何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7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需要的外掛及工具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878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8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字型基礎觀念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753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全型與半形</a:t>
            </a:r>
            <a:endParaRPr lang="en-US" altLang="zh-TW" dirty="0" smtClean="0"/>
          </a:p>
          <a:p>
            <a:r>
              <a:rPr lang="zh-TW" altLang="en-US" dirty="0"/>
              <a:t>字型系列</a:t>
            </a:r>
            <a:endParaRPr lang="en-US" altLang="zh-TW" dirty="0"/>
          </a:p>
          <a:p>
            <a:r>
              <a:rPr lang="zh-TW" altLang="en-US" dirty="0" smtClean="0"/>
              <a:t>字碼與字型</a:t>
            </a:r>
            <a:endParaRPr lang="en-US" altLang="zh-TW" dirty="0" smtClean="0"/>
          </a:p>
          <a:p>
            <a:r>
              <a:rPr lang="zh-TW" altLang="en-US" dirty="0" smtClean="0"/>
              <a:t>字型視覺大小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同一尺寸不同字型的表現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視覺字型尺寸不同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視覺字距不同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視覺行距不同</a:t>
            </a:r>
            <a:endParaRPr lang="en-US" altLang="zh-TW" dirty="0" smtClean="0"/>
          </a:p>
          <a:p>
            <a:r>
              <a:rPr lang="zh-TW" altLang="en-US" dirty="0" smtClean="0"/>
              <a:t>佈景主題預設字型當然只有英文字型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英文字型的預設大小，不一定適合中文字型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en-US" altLang="zh-TW" smtClean="0"/>
              <a:pPr/>
              <a:t>9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字型基礎觀念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952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2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自訂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FEB80A"/>
      </a:hlink>
      <a:folHlink>
        <a:srgbClr val="AA8A1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exClassroom-PowerPoint-Template.potx" id="{BA650297-343F-41DF-8746-85E9E91C320B}" vid="{E53FA3AC-0251-4D00-9DA2-B39301F0D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077718F-54F1-476E-9CE5-2671D775B3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AlexClassroom-PowerPoint-Template</Template>
  <TotalTime>0</TotalTime>
  <Words>790</Words>
  <Application>Microsoft Office PowerPoint</Application>
  <PresentationFormat>寬螢幕</PresentationFormat>
  <Paragraphs>128</Paragraphs>
  <Slides>21</Slides>
  <Notes>21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8" baseType="lpstr">
      <vt:lpstr>微軟正黑體</vt:lpstr>
      <vt:lpstr>新細明體</vt:lpstr>
      <vt:lpstr>Arial</vt:lpstr>
      <vt:lpstr>Verdana</vt:lpstr>
      <vt:lpstr>Wingdings 2</vt:lpstr>
      <vt:lpstr>Wingdings 3</vt:lpstr>
      <vt:lpstr>匯合</vt:lpstr>
      <vt:lpstr>新手也學的會的 子佈景主題建立及外觀客製化</vt:lpstr>
      <vt:lpstr>內容範圍限制</vt:lpstr>
      <vt:lpstr>內容範圍限制</vt:lpstr>
      <vt:lpstr>為什麼要建立子佈景主題</vt:lpstr>
      <vt:lpstr>為什麼要建立子佈景主題</vt:lpstr>
      <vt:lpstr>需要的外掛及工具</vt:lpstr>
      <vt:lpstr>需要的外掛及工具</vt:lpstr>
      <vt:lpstr>字型基礎觀念</vt:lpstr>
      <vt:lpstr>字型基礎觀念</vt:lpstr>
      <vt:lpstr>手動建立子佈景主題</vt:lpstr>
      <vt:lpstr>手動建立子佈景主題</vt:lpstr>
      <vt:lpstr>實作：CTC 建立子佈景主題實作</vt:lpstr>
      <vt:lpstr>實作：子佈景主題字型外觀客製化</vt:lpstr>
      <vt:lpstr>實作：修改 header.php</vt:lpstr>
      <vt:lpstr>小聚後補充資料</vt:lpstr>
      <vt:lpstr>小聚後補充資料</vt:lpstr>
      <vt:lpstr>小聚後補充資料</vt:lpstr>
      <vt:lpstr>小聚後補充資料</vt:lpstr>
      <vt:lpstr>小聚後補充資料</vt:lpstr>
      <vt:lpstr>小聚後補充資料</vt:lpstr>
      <vt:lpstr>有問題請掃描 QR 碼 或造訪 https://suo.fyi/AlexLion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2018-09-18T17:49:03Z</dcterms:created>
  <dcterms:modified xsi:type="dcterms:W3CDTF">2019-02-16T08:44:19Z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TC102202129990</vt:lpwstr>
  </property>
  <property fmtid="{D5CDD505-2E9C-101B-9397-08002B2CF9AE}" pid="3" name="ArticulateGUID">
    <vt:lpwstr>AE6DD2CD-AA64-47BD-3F3F-084D3F3F3F03</vt:lpwstr>
  </property>
  <property fmtid="{D5CDD505-2E9C-101B-9397-08002B2CF9AE}" pid="4" name="ArticulatePath">
    <vt:lpwstr>簡報1</vt:lpwstr>
  </property>
</Properties>
</file>